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24"/>
  </p:notesMasterIdLst>
  <p:sldIdLst>
    <p:sldId id="293" r:id="rId3"/>
    <p:sldId id="257" r:id="rId4"/>
    <p:sldId id="258" r:id="rId5"/>
    <p:sldId id="295" r:id="rId6"/>
    <p:sldId id="296" r:id="rId7"/>
    <p:sldId id="297" r:id="rId8"/>
    <p:sldId id="298" r:id="rId9"/>
    <p:sldId id="307" r:id="rId10"/>
    <p:sldId id="300" r:id="rId11"/>
    <p:sldId id="303" r:id="rId12"/>
    <p:sldId id="302" r:id="rId13"/>
    <p:sldId id="301" r:id="rId14"/>
    <p:sldId id="306" r:id="rId15"/>
    <p:sldId id="304" r:id="rId16"/>
    <p:sldId id="305" r:id="rId17"/>
    <p:sldId id="299" r:id="rId18"/>
    <p:sldId id="308" r:id="rId19"/>
    <p:sldId id="309" r:id="rId20"/>
    <p:sldId id="310" r:id="rId21"/>
    <p:sldId id="311" r:id="rId22"/>
    <p:sldId id="312" r:id="rId23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Barlow Semi Condensed" panose="020B0604020202020204" charset="0"/>
      <p:regular r:id="rId33"/>
      <p:bold r:id="rId34"/>
      <p:italic r:id="rId35"/>
      <p:boldItalic r:id="rId36"/>
    </p:embeddedFont>
    <p:embeddedFont>
      <p:font typeface="Barlow Semi Condensed Light" panose="020B0604020202020204" charset="0"/>
      <p:regular r:id="rId37"/>
      <p:bold r:id="rId38"/>
      <p:italic r:id="rId39"/>
      <p:boldItalic r:id="rId40"/>
    </p:embeddedFont>
    <p:embeddedFont>
      <p:font typeface="Fira Sans Extra Condensed Medium" panose="020B0604020202020204" charset="0"/>
      <p:regular r:id="rId41"/>
      <p:bold r:id="rId42"/>
      <p:italic r:id="rId43"/>
      <p:boldItalic r:id="rId44"/>
    </p:embeddedFont>
    <p:embeddedFont>
      <p:font typeface="Oswald" panose="020B0604020202020204" charset="0"/>
      <p:regular r:id="rId45"/>
      <p:bold r:id="rId46"/>
    </p:embeddedFont>
    <p:embeddedFont>
      <p:font typeface="Proxima Nova" panose="020B0604020202020204" charset="0"/>
      <p:regular r:id="rId47"/>
      <p:bold r:id="rId48"/>
      <p:italic r:id="rId49"/>
      <p:boldItalic r:id="rId50"/>
    </p:embeddedFont>
    <p:embeddedFont>
      <p:font typeface="Proxima Nova Semibold" panose="020B0604020202020204" charset="0"/>
      <p:regular r:id="rId51"/>
      <p:bold r:id="rId52"/>
      <p:boldItalic r:id="rId53"/>
    </p:embeddedFont>
    <p:embeddedFont>
      <p:font typeface="Roboto Slab Regular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4941" initials="1" lastIdx="1" clrIdx="0">
    <p:extLst>
      <p:ext uri="{19B8F6BF-5375-455C-9EA6-DF929625EA0E}">
        <p15:presenceInfo xmlns:p15="http://schemas.microsoft.com/office/powerpoint/2012/main" userId="1494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0" autoAdjust="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font" Target="fonts/font2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40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89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15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93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17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37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35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18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32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64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7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6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01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8d3b44f0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8d3b44f0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2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02228" y="173780"/>
            <a:ext cx="1931700" cy="5001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284400" y="0"/>
            <a:ext cx="1931700" cy="51756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-285200" y="775775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07500" y="1178488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628110" y="87208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None/>
              <a:defRPr sz="5400">
                <a:solidFill>
                  <a:srgbClr val="F4F2F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3" hasCustomPrompt="1"/>
          </p:nvPr>
        </p:nvSpPr>
        <p:spPr>
          <a:xfrm>
            <a:off x="2629784" y="237749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None/>
              <a:defRPr sz="5400">
                <a:solidFill>
                  <a:srgbClr val="F4F2F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4" hasCustomPrompt="1"/>
          </p:nvPr>
        </p:nvSpPr>
        <p:spPr>
          <a:xfrm>
            <a:off x="2630023" y="162198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None/>
              <a:defRPr sz="5400">
                <a:solidFill>
                  <a:srgbClr val="F4F2F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5"/>
          </p:nvPr>
        </p:nvSpPr>
        <p:spPr>
          <a:xfrm>
            <a:off x="5180225" y="361015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6" hasCustomPrompt="1"/>
          </p:nvPr>
        </p:nvSpPr>
        <p:spPr>
          <a:xfrm>
            <a:off x="2630023" y="314337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None/>
              <a:defRPr sz="5400">
                <a:solidFill>
                  <a:srgbClr val="F4F2F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7" hasCustomPrompt="1"/>
          </p:nvPr>
        </p:nvSpPr>
        <p:spPr>
          <a:xfrm>
            <a:off x="2628122" y="385951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None/>
              <a:defRPr sz="5400">
                <a:solidFill>
                  <a:srgbClr val="F4F2F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5400"/>
              <a:buFont typeface="Fira Sans Extra Condensed Medium"/>
              <a:buNone/>
              <a:defRPr sz="54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8"/>
          </p:nvPr>
        </p:nvSpPr>
        <p:spPr>
          <a:xfrm>
            <a:off x="-285200" y="1503615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9"/>
          </p:nvPr>
        </p:nvSpPr>
        <p:spPr>
          <a:xfrm>
            <a:off x="107500" y="1906328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3"/>
          </p:nvPr>
        </p:nvSpPr>
        <p:spPr>
          <a:xfrm>
            <a:off x="-285200" y="2251374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4"/>
          </p:nvPr>
        </p:nvSpPr>
        <p:spPr>
          <a:xfrm>
            <a:off x="107500" y="2654086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5"/>
          </p:nvPr>
        </p:nvSpPr>
        <p:spPr>
          <a:xfrm>
            <a:off x="-285200" y="2987334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6"/>
          </p:nvPr>
        </p:nvSpPr>
        <p:spPr>
          <a:xfrm>
            <a:off x="107500" y="3390046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7"/>
          </p:nvPr>
        </p:nvSpPr>
        <p:spPr>
          <a:xfrm>
            <a:off x="-285200" y="3739112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8"/>
          </p:nvPr>
        </p:nvSpPr>
        <p:spPr>
          <a:xfrm>
            <a:off x="107500" y="4141824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647413" y="-80266"/>
            <a:ext cx="234300" cy="3639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713975" y="0"/>
            <a:ext cx="234300" cy="35022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5536980" y="1486682"/>
            <a:ext cx="3452400" cy="3502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691575" y="1641275"/>
            <a:ext cx="3452400" cy="35022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hasCustomPrompt="1"/>
          </p:nvPr>
        </p:nvSpPr>
        <p:spPr>
          <a:xfrm flipH="1">
            <a:off x="5462473" y="2485300"/>
            <a:ext cx="45834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15000"/>
              <a:buNone/>
              <a:defRPr sz="15000">
                <a:solidFill>
                  <a:srgbClr val="F4F2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F2F2"/>
              </a:buClr>
              <a:buSzPts val="6000"/>
              <a:buFont typeface="Fira Sans Extra Condensed Medium"/>
              <a:buNone/>
              <a:defRPr sz="6000">
                <a:solidFill>
                  <a:srgbClr val="F4F2F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 idx="2"/>
          </p:nvPr>
        </p:nvSpPr>
        <p:spPr>
          <a:xfrm flipH="1">
            <a:off x="-119482" y="3291434"/>
            <a:ext cx="7410000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8647413" y="-80266"/>
            <a:ext cx="234300" cy="3639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8713975" y="0"/>
            <a:ext cx="234300" cy="35022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895675" y="976850"/>
            <a:ext cx="2298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swald"/>
              <a:buNone/>
              <a:defRPr sz="28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4;p18">
            <a:extLst>
              <a:ext uri="{FF2B5EF4-FFF2-40B4-BE49-F238E27FC236}">
                <a16:creationId xmlns:a16="http://schemas.microsoft.com/office/drawing/2014/main" id="{F570FF4C-E9D9-4FE3-BC31-B702BC5A9F76}"/>
              </a:ext>
            </a:extLst>
          </p:cNvPr>
          <p:cNvSpPr txBox="1">
            <a:spLocks/>
          </p:cNvSpPr>
          <p:nvPr/>
        </p:nvSpPr>
        <p:spPr>
          <a:xfrm>
            <a:off x="754454" y="443408"/>
            <a:ext cx="8590707" cy="800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6600" b="1" dirty="0">
                <a:solidFill>
                  <a:srgbClr val="434343"/>
                </a:solidFill>
                <a:latin typeface="Oswald"/>
                <a:cs typeface="+mj-cs"/>
                <a:sym typeface="Oswald"/>
              </a:rPr>
              <a:t>ระบบสารบรรณ อิเล็กทรอนิกส์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602FA6F-81B0-45F4-A07D-AF0BEA78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5029" y="1344659"/>
            <a:ext cx="6828971" cy="3473634"/>
          </a:xfrm>
          <a:prstGeom prst="rect">
            <a:avLst/>
          </a:prstGeom>
        </p:spPr>
      </p:pic>
      <p:sp>
        <p:nvSpPr>
          <p:cNvPr id="22" name="Google Shape;121;p18">
            <a:extLst>
              <a:ext uri="{FF2B5EF4-FFF2-40B4-BE49-F238E27FC236}">
                <a16:creationId xmlns:a16="http://schemas.microsoft.com/office/drawing/2014/main" id="{0715365D-906A-49D8-A4F2-2F88BB26C8CF}"/>
              </a:ext>
            </a:extLst>
          </p:cNvPr>
          <p:cNvSpPr/>
          <p:nvPr/>
        </p:nvSpPr>
        <p:spPr>
          <a:xfrm rot="10800000">
            <a:off x="51401" y="3925304"/>
            <a:ext cx="3264587" cy="541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A273E"/>
              </a:solidFill>
            </a:endParaRPr>
          </a:p>
        </p:txBody>
      </p:sp>
      <p:sp>
        <p:nvSpPr>
          <p:cNvPr id="23" name="Google Shape;122;p18">
            <a:extLst>
              <a:ext uri="{FF2B5EF4-FFF2-40B4-BE49-F238E27FC236}">
                <a16:creationId xmlns:a16="http://schemas.microsoft.com/office/drawing/2014/main" id="{DC8E55DD-6A71-4B95-9D91-3FBF7C0C36A6}"/>
              </a:ext>
            </a:extLst>
          </p:cNvPr>
          <p:cNvSpPr/>
          <p:nvPr/>
        </p:nvSpPr>
        <p:spPr>
          <a:xfrm>
            <a:off x="166915" y="3782922"/>
            <a:ext cx="3264586" cy="5412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สำนักงานเลขานุการกรม</a:t>
            </a:r>
            <a:endParaRPr sz="1800" dirty="0">
              <a:cs typeface="+mj-cs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92A9BEE-DC7A-47C1-AF15-D68DC781E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2" y="1386616"/>
            <a:ext cx="1972447" cy="19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62248F-AA9C-4C48-BD9D-57417FB7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" y="0"/>
            <a:ext cx="1923641" cy="192364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10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563" y="95421"/>
            <a:ext cx="3028007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กระดาษข้อความ</a:t>
            </a:r>
            <a:endParaRPr lang="en-US" sz="3600" dirty="0">
              <a:cs typeface="+mj-cs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F424F2-881B-4C67-B842-6E9E28F5D666}"/>
              </a:ext>
            </a:extLst>
          </p:cNvPr>
          <p:cNvSpPr txBox="1"/>
          <p:nvPr/>
        </p:nvSpPr>
        <p:spPr>
          <a:xfrm>
            <a:off x="1226458" y="3978495"/>
            <a:ext cx="7217578" cy="997196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กระดานสอบถาม แสดงความคิดเห็น ที่เกี่ยวข้องกับระบบสารบรรณ โดยผู้ใช้งานสามารถสร้างหัวข้อกระดานได้ทุกผู้ใช้งาน  ผู้ตอบแบบสอบถามสามารถได้ทั้งผู้ใช้งานหน่วยงาน</a:t>
            </a:r>
            <a:r>
              <a:rPr lang="th-TH" dirty="0" err="1"/>
              <a:t>ต่างๆ</a:t>
            </a:r>
            <a:r>
              <a:rPr lang="th-TH" dirty="0"/>
              <a:t> ผู้ดูแลระบบ หรือผู้พัฒนาระบบ สามารถตอบได้มากกว่าหนึ่งคำตอบในหัวข้อกระดานหนึ่งหัวข้อ</a:t>
            </a:r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E248AF2-30D4-4853-83BF-2EA961EE4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69" y="592573"/>
            <a:ext cx="7491515" cy="314113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7F84F86-DF53-4926-BA4D-4C2163E25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1" y="3868692"/>
            <a:ext cx="1216801" cy="12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0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62248F-AA9C-4C48-BD9D-57417FB7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" y="0"/>
            <a:ext cx="1923641" cy="192364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11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563" y="95421"/>
            <a:ext cx="3028007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ระบบแชร์ไฟล์เอกสาร</a:t>
            </a:r>
            <a:endParaRPr lang="en-US" sz="3600" dirty="0">
              <a:cs typeface="+mj-cs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F424F2-881B-4C67-B842-6E9E28F5D666}"/>
              </a:ext>
            </a:extLst>
          </p:cNvPr>
          <p:cNvSpPr txBox="1"/>
          <p:nvPr/>
        </p:nvSpPr>
        <p:spPr>
          <a:xfrm>
            <a:off x="818187" y="3977426"/>
            <a:ext cx="7738597" cy="997196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ส่วนของการรับฝากเอกสารที่หน่วยงานนำมาฝากบนระบบสารบรรณอิเล็กทรอนิกส์ กรมควบคุมโรค</a:t>
            </a:r>
          </a:p>
          <a:p>
            <a:r>
              <a:rPr lang="th-TH" dirty="0"/>
              <a:t>เอกสารที่ถูกแชร์</a:t>
            </a:r>
            <a:r>
              <a:rPr lang="en-US" dirty="0"/>
              <a:t>(</a:t>
            </a:r>
            <a:r>
              <a:rPr lang="th-TH" dirty="0"/>
              <a:t>ภายใน</a:t>
            </a:r>
            <a:r>
              <a:rPr lang="en-US" dirty="0"/>
              <a:t>)</a:t>
            </a:r>
            <a:r>
              <a:rPr lang="th-TH" dirty="0"/>
              <a:t>  </a:t>
            </a:r>
            <a:r>
              <a:rPr lang="en-US" dirty="0"/>
              <a:t>: </a:t>
            </a:r>
            <a:r>
              <a:rPr lang="th-TH" dirty="0"/>
              <a:t>เอกสารที่หน่วยงานภายในกรมควบคุมเห็นทุกหน่วยงาน</a:t>
            </a:r>
          </a:p>
          <a:p>
            <a:r>
              <a:rPr lang="th-TH" dirty="0"/>
              <a:t>เอกสารของฉัน </a:t>
            </a:r>
            <a:r>
              <a:rPr lang="en-US" dirty="0"/>
              <a:t>: </a:t>
            </a:r>
            <a:r>
              <a:rPr lang="th-TH" dirty="0"/>
              <a:t>เอกสารที่เห็นเพียงผู้ใช้งานแต่เพียงผู้เดียว  ควรจัดเก็บเฉพาะเอกสารที่เกี่ยวข้องกับสารบรรณ</a:t>
            </a:r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F634840-4248-4AD8-B909-2378F268B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594" y="498440"/>
            <a:ext cx="6374521" cy="32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2A63D39-9F00-405F-9473-7B5AA71B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95" y="3464993"/>
            <a:ext cx="1843023" cy="184302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62248F-AA9C-4C48-BD9D-57417FB79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915" y="648109"/>
            <a:ext cx="1923641" cy="192364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12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198" y="211941"/>
            <a:ext cx="3165893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สรุปการรับ-ส่งหนังสือ</a:t>
            </a:r>
            <a:endParaRPr lang="en-US" sz="3600" dirty="0">
              <a:cs typeface="+mj-cs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F6F3C96-A722-41DF-9141-0417232A3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74" y="469482"/>
            <a:ext cx="3932863" cy="31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DE9E53F-BDB2-4096-BF5E-A8490237F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170" y="1839516"/>
            <a:ext cx="4340535" cy="309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4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62248F-AA9C-4C48-BD9D-57417FB7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" y="0"/>
            <a:ext cx="1923641" cy="192364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13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289" y="77491"/>
            <a:ext cx="3359474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การจัดหมวดหมู่หนังสือ</a:t>
            </a:r>
            <a:endParaRPr lang="en-US" sz="3600" dirty="0">
              <a:cs typeface="+mj-cs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F424F2-881B-4C67-B842-6E9E28F5D666}"/>
              </a:ext>
            </a:extLst>
          </p:cNvPr>
          <p:cNvSpPr txBox="1"/>
          <p:nvPr/>
        </p:nvSpPr>
        <p:spPr>
          <a:xfrm>
            <a:off x="1233984" y="3883293"/>
            <a:ext cx="7217578" cy="997196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ในระบบกำหนดหมวดหมู่หนังสือ 13 หมวด  โดยสามารถเพิ่มหมวดหมู่หนังสือ  และกำหนดการจัดเก็บอายุหนังสือได้ เมื่อกำหนดป้ายแฟ้มในหนังสือ  หนังสือจะถูกบันทึกในแฟ้มเก็บ ทำให้สามารถค้นหาหนังสือได้สะดวกและรวดเร็วยิ่งขึ้น</a:t>
            </a:r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EF8002-A3A3-40B8-8124-86AFBCBFA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905"/>
          <a:stretch/>
        </p:blipFill>
        <p:spPr>
          <a:xfrm>
            <a:off x="5475189" y="521663"/>
            <a:ext cx="3037131" cy="309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171A53-6F8E-4215-9891-C2C254317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50" y="950737"/>
            <a:ext cx="5110422" cy="259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F017416-4322-4713-A7CD-4F9286B4D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9" y="3781545"/>
            <a:ext cx="1200691" cy="12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2A63D39-9F00-405F-9473-7B5AA71B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9" y="3136707"/>
            <a:ext cx="1843023" cy="184302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162248F-AA9C-4C48-BD9D-57417FB79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157" y="469482"/>
            <a:ext cx="1923641" cy="192364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14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712" y="211941"/>
            <a:ext cx="3165893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เพิ่มเติม</a:t>
            </a:r>
            <a:endParaRPr lang="en-US" sz="3600" dirty="0">
              <a:cs typeface="+mj-cs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A6F10C5-3A33-4BFB-9C1C-B968F70A8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0" y="727023"/>
            <a:ext cx="6437086" cy="202357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50DF4F5-13CA-4A34-962A-A8381463A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1257" y="3018553"/>
            <a:ext cx="5310242" cy="19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5000" t="5000" r="5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flipH="1">
            <a:off x="5462473" y="2485300"/>
            <a:ext cx="45834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</a:t>
            </a:r>
            <a:r>
              <a:rPr lang="th-TH" dirty="0"/>
              <a:t>2</a:t>
            </a:r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ctrTitle" idx="2"/>
          </p:nvPr>
        </p:nvSpPr>
        <p:spPr>
          <a:xfrm flipH="1">
            <a:off x="1566024" y="3669675"/>
            <a:ext cx="6188149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5400" dirty="0">
                <a:cs typeface="+mj-cs"/>
              </a:rPr>
              <a:t>การแก้ไขปัญหาการใช้งาน</a:t>
            </a:r>
            <a:endParaRPr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16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D9542B3-306A-4080-9AE3-54DCD001A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16</a:t>
            </a:fld>
            <a:endParaRPr lang="e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BF24BE20-92C8-4C9C-BF48-8F893984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228" y="194885"/>
            <a:ext cx="2895916" cy="542350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การตั้งค่าเลขหนังสือ</a:t>
            </a:r>
            <a:endParaRPr lang="en-US" sz="3600" dirty="0">
              <a:cs typeface="+mj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4486457-C036-4502-B7DE-3D47EAAC219D}"/>
              </a:ext>
            </a:extLst>
          </p:cNvPr>
          <p:cNvSpPr txBox="1"/>
          <p:nvPr/>
        </p:nvSpPr>
        <p:spPr>
          <a:xfrm>
            <a:off x="5594743" y="943454"/>
            <a:ext cx="296204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>
                <a:cs typeface="+mj-cs"/>
              </a:rPr>
              <a:t>การตั้งค่า</a:t>
            </a:r>
          </a:p>
          <a:p>
            <a:r>
              <a:rPr lang="th-TH" sz="1600" dirty="0">
                <a:cs typeface="+mj-cs"/>
              </a:rPr>
              <a:t>ทะเบียนออกเลข </a:t>
            </a:r>
            <a:r>
              <a:rPr lang="en-US" sz="1600" dirty="0">
                <a:cs typeface="+mj-cs"/>
                <a:sym typeface="Wingdings" panose="05000000000000000000" pitchFamily="2" charset="2"/>
              </a:rPr>
              <a:t> </a:t>
            </a:r>
            <a:r>
              <a:rPr lang="th-TH" sz="1600" dirty="0">
                <a:cs typeface="+mj-cs"/>
                <a:sym typeface="Wingdings" panose="05000000000000000000" pitchFamily="2" charset="2"/>
              </a:rPr>
              <a:t>ออกเลขภายใน/ภายนอก หรือ ออกเลขเวียนภายใน/ภายนอก </a:t>
            </a:r>
            <a:r>
              <a:rPr lang="en-US" sz="1600" dirty="0">
                <a:cs typeface="+mj-cs"/>
                <a:sym typeface="Wingdings" panose="05000000000000000000" pitchFamily="2" charset="2"/>
              </a:rPr>
              <a:t> </a:t>
            </a:r>
            <a:r>
              <a:rPr lang="th-TH" sz="1600" dirty="0">
                <a:cs typeface="+mj-cs"/>
                <a:sym typeface="Wingdings" panose="05000000000000000000" pitchFamily="2" charset="2"/>
              </a:rPr>
              <a:t>ตั้งค่าหน่วยงาน</a:t>
            </a:r>
          </a:p>
          <a:p>
            <a:endParaRPr lang="th-TH" sz="1600" dirty="0">
              <a:cs typeface="+mj-cs"/>
              <a:sym typeface="Wingdings" panose="05000000000000000000" pitchFamily="2" charset="2"/>
            </a:endParaRPr>
          </a:p>
          <a:p>
            <a:r>
              <a:rPr lang="th-TH" sz="1600" dirty="0">
                <a:cs typeface="+mj-cs"/>
                <a:sym typeface="Wingdings" panose="05000000000000000000" pitchFamily="2" charset="2"/>
              </a:rPr>
              <a:t>ตั้งค่าครั้งเดียวสามารถออกเลขส่งหรือเลขเวียนภายใน/ภายนอกได้  ไม่จำเป็นต้องเข้าไปเปลี่ยนทุกประเภทของการออกเลขหนังสือ</a:t>
            </a:r>
            <a:endParaRPr lang="en-US" sz="1600" dirty="0">
              <a:cs typeface="+mj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49F66A4-FC6D-4A05-A922-B7FF61D0E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6" y="880007"/>
            <a:ext cx="5157180" cy="338348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6B810F-E6C8-45EB-BC9E-5FD97EC4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743" y="2968680"/>
            <a:ext cx="1123254" cy="112325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F21BE1B-FF0D-474C-B992-DDBA0D86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36" y="2968680"/>
            <a:ext cx="1123254" cy="112325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A9B9C28-B6E3-4B0E-AC5D-8C01C1BE5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9" y="2972015"/>
            <a:ext cx="1123254" cy="11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D9542B3-306A-4080-9AE3-54DCD001A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17</a:t>
            </a:fld>
            <a:endParaRPr lang="e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BF24BE20-92C8-4C9C-BF48-8F893984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47" y="158599"/>
            <a:ext cx="3240715" cy="542350"/>
          </a:xfrm>
        </p:spPr>
        <p:txBody>
          <a:bodyPr/>
          <a:lstStyle/>
          <a:p>
            <a:r>
              <a:rPr lang="th-TH" sz="2800" dirty="0">
                <a:cs typeface="+mj-cs"/>
              </a:rPr>
              <a:t>การตั้งค่าเลขส่ง/เลขเวียน</a:t>
            </a:r>
            <a:endParaRPr lang="en-US" sz="2800" dirty="0">
              <a:cs typeface="+mj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4486457-C036-4502-B7DE-3D47EAAC219D}"/>
              </a:ext>
            </a:extLst>
          </p:cNvPr>
          <p:cNvSpPr txBox="1"/>
          <p:nvPr/>
        </p:nvSpPr>
        <p:spPr>
          <a:xfrm>
            <a:off x="633244" y="3070680"/>
            <a:ext cx="243584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>
                <a:cs typeface="+mj-cs"/>
              </a:rPr>
              <a:t>การตั้งค่า</a:t>
            </a:r>
          </a:p>
          <a:p>
            <a:r>
              <a:rPr lang="th-TH" sz="1600" dirty="0">
                <a:cs typeface="+mj-cs"/>
              </a:rPr>
              <a:t>ทะเบียนออกเลข </a:t>
            </a:r>
            <a:r>
              <a:rPr lang="en-US" sz="1600" dirty="0">
                <a:cs typeface="+mj-cs"/>
                <a:sym typeface="Wingdings" panose="05000000000000000000" pitchFamily="2" charset="2"/>
              </a:rPr>
              <a:t> </a:t>
            </a:r>
            <a:r>
              <a:rPr lang="th-TH" sz="1600" dirty="0">
                <a:cs typeface="+mj-cs"/>
                <a:sym typeface="Wingdings" panose="05000000000000000000" pitchFamily="2" charset="2"/>
              </a:rPr>
              <a:t>คลิกที่รูปเฟือง</a:t>
            </a:r>
            <a:endParaRPr lang="th-TH" sz="1600" dirty="0">
              <a:cs typeface="+mj-cs"/>
            </a:endParaRPr>
          </a:p>
          <a:p>
            <a:endParaRPr lang="th-TH" sz="1600" dirty="0"/>
          </a:p>
          <a:p>
            <a:r>
              <a:rPr lang="th-TH" sz="1600" dirty="0">
                <a:cs typeface="+mj-cs"/>
              </a:rPr>
              <a:t>เมื่อเกิดปัญหาเลขกระโดด  ผู้ใช้งานสามารถเข้ามาตั้งค่าเลขส่ง/เลขเวียนได้เอง</a:t>
            </a:r>
            <a:endParaRPr lang="en-US" sz="1600" dirty="0">
              <a:cs typeface="+mj-cs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456AC2-2924-48F7-9A02-049413FD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34" y="1108355"/>
            <a:ext cx="1784065" cy="1722158"/>
          </a:xfrm>
          <a:prstGeom prst="rect">
            <a:avLst/>
          </a:prstGeom>
        </p:spPr>
      </p:pic>
      <p:sp>
        <p:nvSpPr>
          <p:cNvPr id="11" name="ชื่อเรื่อง 2">
            <a:extLst>
              <a:ext uri="{FF2B5EF4-FFF2-40B4-BE49-F238E27FC236}">
                <a16:creationId xmlns:a16="http://schemas.microsoft.com/office/drawing/2014/main" id="{7C6130E4-A545-4173-B1E8-C99C3116B104}"/>
              </a:ext>
            </a:extLst>
          </p:cNvPr>
          <p:cNvSpPr txBox="1">
            <a:spLocks/>
          </p:cNvSpPr>
          <p:nvPr/>
        </p:nvSpPr>
        <p:spPr>
          <a:xfrm>
            <a:off x="3571850" y="158599"/>
            <a:ext cx="5577111" cy="54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th-TH" sz="2800" dirty="0">
                <a:cs typeface="+mj-cs"/>
              </a:rPr>
              <a:t>การเปลี่ยนชื่อเรื่อง เปลี่ยนเลขหนังสือ  เปลี่ยนเลขรับ</a:t>
            </a:r>
            <a:endParaRPr lang="en-US" sz="2800" dirty="0">
              <a:cs typeface="+mj-cs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7F9B948-2515-4342-A78C-2A6776DA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172" y="700949"/>
            <a:ext cx="3957438" cy="2922814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A3503BF-3E09-44AB-8D4F-1D3C47FB78F4}"/>
              </a:ext>
            </a:extLst>
          </p:cNvPr>
          <p:cNvSpPr txBox="1"/>
          <p:nvPr/>
        </p:nvSpPr>
        <p:spPr>
          <a:xfrm>
            <a:off x="3808093" y="3715407"/>
            <a:ext cx="476359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>
                <a:cs typeface="+mj-cs"/>
              </a:rPr>
              <a:t>การตั้งค่า</a:t>
            </a:r>
          </a:p>
          <a:p>
            <a:r>
              <a:rPr lang="th-TH" sz="1600" dirty="0">
                <a:cs typeface="+mj-cs"/>
              </a:rPr>
              <a:t>ทะเบียนหนังสือรับ</a:t>
            </a:r>
            <a:r>
              <a:rPr lang="en-US" sz="1600" dirty="0">
                <a:cs typeface="+mj-cs"/>
                <a:sym typeface="Wingdings" panose="05000000000000000000" pitchFamily="2" charset="2"/>
              </a:rPr>
              <a:t> </a:t>
            </a:r>
            <a:r>
              <a:rPr lang="th-TH" sz="1600" dirty="0">
                <a:cs typeface="+mj-cs"/>
                <a:sym typeface="Wingdings" panose="05000000000000000000" pitchFamily="2" charset="2"/>
              </a:rPr>
              <a:t>คลิกที่เลขหนังสือที่ต้องการแก้ไข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เมื่อเกิดปัญหาเลขรับซ้ำ  ผู้ใช้งานสามารถเปลี่ยนเลขรับได้  ข้อควรระวัง  ต้องเป็นหนังสือที่เพิ่งออกเลขและยังไม่ได้ส่งต่อไปหน่วยงาน หรือกลุ่มงาน</a:t>
            </a:r>
            <a:r>
              <a:rPr lang="th-TH" sz="1600" dirty="0" err="1">
                <a:cs typeface="+mj-cs"/>
              </a:rPr>
              <a:t>อื่นๆ</a:t>
            </a:r>
            <a:endParaRPr lang="en-US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316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5000" t="5000" r="5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flipH="1">
            <a:off x="5462473" y="2485300"/>
            <a:ext cx="45834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</a:t>
            </a:r>
            <a:r>
              <a:rPr lang="th-TH" dirty="0"/>
              <a:t>3</a:t>
            </a:r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ctrTitle" idx="2"/>
          </p:nvPr>
        </p:nvSpPr>
        <p:spPr>
          <a:xfrm flipH="1">
            <a:off x="1566024" y="3669675"/>
            <a:ext cx="6188149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5400">
                <a:cs typeface="+mj-cs"/>
              </a:rPr>
              <a:t>การ</a:t>
            </a:r>
            <a:r>
              <a:rPr lang="th-TH" sz="5400" dirty="0">
                <a:cs typeface="+mj-cs"/>
              </a:rPr>
              <a:t>ใช้งานเพิ่มเติม</a:t>
            </a:r>
            <a:endParaRPr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898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443A12-8F11-404F-82D9-B4A834B5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6" y="-36430"/>
            <a:ext cx="2062931" cy="2062931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19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040" y="286243"/>
            <a:ext cx="3028007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การค้นหาหนังสือ</a:t>
            </a:r>
            <a:endParaRPr lang="en-US" sz="3600" dirty="0">
              <a:cs typeface="+mj-cs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F424F2-881B-4C67-B842-6E9E28F5D666}"/>
              </a:ext>
            </a:extLst>
          </p:cNvPr>
          <p:cNvSpPr txBox="1"/>
          <p:nvPr/>
        </p:nvSpPr>
        <p:spPr>
          <a:xfrm>
            <a:off x="1713532" y="3196804"/>
            <a:ext cx="6784258" cy="997196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สามารถค้นหาตาม เลขรับ/ส่ง ชื่อหน่วยงาน เลขที่หนังสือ วันที่ที่ลงรับ/ออก เรื่อง  สามารถพิมพ์ชื่อเรื่องสั้น พิมพ์ชื่อเจ้าของเรื่อง หรือพิมพ์อะไรก็ได้ที่ถูกบันทึกลงในระบบสารบรรณที่เกี่ยวข้องกับหนังสือเรื่องนั้น</a:t>
            </a:r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4FFE7B2-828C-481E-AFE3-438F4191F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66" y="995036"/>
            <a:ext cx="6784258" cy="184559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7FFD528-1167-4EDA-8D27-F41E910CB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52" y="3057967"/>
            <a:ext cx="1358914" cy="13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ctrTitle"/>
          </p:nvPr>
        </p:nvSpPr>
        <p:spPr>
          <a:xfrm>
            <a:off x="-285200" y="775775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cs typeface="+mj-cs"/>
              </a:rPr>
              <a:t>การใช้งานระบบเบื้องต้น</a:t>
            </a:r>
            <a:endParaRPr sz="3200" dirty="0">
              <a:cs typeface="+mj-cs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2"/>
          </p:nvPr>
        </p:nvSpPr>
        <p:spPr>
          <a:xfrm>
            <a:off x="2628110" y="87208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4F2F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01</a:t>
            </a:r>
            <a:endParaRPr sz="9600" dirty="0">
              <a:solidFill>
                <a:srgbClr val="F4F2F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9"/>
          </p:nvPr>
        </p:nvSpPr>
        <p:spPr>
          <a:xfrm>
            <a:off x="181242" y="2408646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dirty="0">
                <a:cs typeface="+mj-cs"/>
              </a:rPr>
              <a:t>การตั้งค่าเลขหนังสือ ตั้งค่าเลขส่ง/เลขเวียน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600" dirty="0">
                <a:cs typeface="+mj-cs"/>
              </a:rPr>
              <a:t>แก้ไขเลขรับ</a:t>
            </a:r>
            <a:r>
              <a:rPr lang="en-US" sz="1600" dirty="0">
                <a:cs typeface="+mj-cs"/>
              </a:rPr>
              <a:t>/</a:t>
            </a:r>
            <a:r>
              <a:rPr lang="th-TH" sz="1600" dirty="0">
                <a:cs typeface="+mj-cs"/>
              </a:rPr>
              <a:t>ชื่อเรื่อง</a:t>
            </a:r>
            <a:endParaRPr sz="1600" dirty="0">
              <a:cs typeface="+mj-c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cs typeface="+mj-cs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3"/>
          </p:nvPr>
        </p:nvSpPr>
        <p:spPr>
          <a:xfrm>
            <a:off x="2584383" y="340826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4F2F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03</a:t>
            </a:r>
            <a:endParaRPr sz="9600" dirty="0">
              <a:solidFill>
                <a:srgbClr val="F4F2F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4"/>
          </p:nvPr>
        </p:nvSpPr>
        <p:spPr>
          <a:xfrm>
            <a:off x="2584383" y="212292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dirty="0">
                <a:latin typeface="Angsana New" panose="02020603050405020304" pitchFamily="18" charset="-34"/>
                <a:cs typeface="Angsana New" panose="02020603050405020304" pitchFamily="18" charset="-34"/>
              </a:rPr>
              <a:t>02</a:t>
            </a:r>
            <a:endParaRPr sz="8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ctrTitle" idx="5"/>
          </p:nvPr>
        </p:nvSpPr>
        <p:spPr>
          <a:xfrm>
            <a:off x="4660490" y="3639887"/>
            <a:ext cx="4048925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800" dirty="0">
                <a:cs typeface="+mj-cs"/>
              </a:rPr>
              <a:t>เนื้อหาอบรม</a:t>
            </a:r>
            <a:endParaRPr sz="8800" dirty="0">
              <a:cs typeface="+mj-cs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ctrTitle" idx="8"/>
          </p:nvPr>
        </p:nvSpPr>
        <p:spPr>
          <a:xfrm>
            <a:off x="-285200" y="1962480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cs typeface="+mj-cs"/>
              </a:rPr>
              <a:t>การแก้ไขปัญหาการใช้งาน</a:t>
            </a:r>
          </a:p>
        </p:txBody>
      </p:sp>
      <p:sp>
        <p:nvSpPr>
          <p:cNvPr id="139" name="Google Shape;139;p19"/>
          <p:cNvSpPr txBox="1">
            <a:spLocks noGrp="1"/>
          </p:cNvSpPr>
          <p:nvPr>
            <p:ph type="ctrTitle" idx="13"/>
          </p:nvPr>
        </p:nvSpPr>
        <p:spPr>
          <a:xfrm>
            <a:off x="-334183" y="3385248"/>
            <a:ext cx="364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cs typeface="+mj-cs"/>
              </a:rPr>
              <a:t>การใช้งานเพิ่มเติม</a:t>
            </a:r>
            <a:endParaRPr sz="3200" dirty="0">
              <a:cs typeface="+mj-cs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14"/>
          </p:nvPr>
        </p:nvSpPr>
        <p:spPr>
          <a:xfrm>
            <a:off x="107500" y="3758140"/>
            <a:ext cx="3251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dirty="0">
                <a:cs typeface="+mj-cs"/>
              </a:rPr>
              <a:t>การค้นหาหนังสือ ดูเส้นทางหนังสือ สัญลักษณ์</a:t>
            </a:r>
            <a:r>
              <a:rPr lang="th-TH" sz="1600" dirty="0" err="1">
                <a:cs typeface="+mj-cs"/>
              </a:rPr>
              <a:t>ต่างๆ</a:t>
            </a:r>
            <a:endParaRPr sz="1600" dirty="0">
              <a:cs typeface="+mj-cs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j-cs"/>
              </a:rPr>
              <a:t>2</a:t>
            </a:fld>
            <a:endParaRPr>
              <a:cs typeface="+mj-cs"/>
            </a:endParaRPr>
          </a:p>
        </p:txBody>
      </p:sp>
      <p:sp>
        <p:nvSpPr>
          <p:cNvPr id="9" name="ชื่อเรื่องรอง 8">
            <a:extLst>
              <a:ext uri="{FF2B5EF4-FFF2-40B4-BE49-F238E27FC236}">
                <a16:creationId xmlns:a16="http://schemas.microsoft.com/office/drawing/2014/main" id="{45CE6783-0703-4FB4-B2B2-BDFAED80A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การรับ-ส่งหนังสือ แชร์เอกสาร จัดหมวดหมู่เอกสาร</a:t>
            </a:r>
            <a:endParaRPr lang="en-US" sz="1600" dirty="0">
              <a:cs typeface="+mj-cs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7E602BF-B51F-486E-9A5C-139A606F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0" y="-44211"/>
            <a:ext cx="2217772" cy="221777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47D8AA38-69A0-4D53-B788-F8E901B6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738" y="1030513"/>
            <a:ext cx="1886889" cy="18868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443A12-8F11-404F-82D9-B4A834B5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3" y="-89156"/>
            <a:ext cx="1812208" cy="1812208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20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3858" y="301866"/>
            <a:ext cx="2183605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เส้นทางหนังสือ</a:t>
            </a:r>
            <a:endParaRPr lang="en-US" sz="3600" dirty="0">
              <a:cs typeface="+mj-cs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F424F2-881B-4C67-B842-6E9E28F5D666}"/>
              </a:ext>
            </a:extLst>
          </p:cNvPr>
          <p:cNvSpPr txBox="1"/>
          <p:nvPr/>
        </p:nvSpPr>
        <p:spPr>
          <a:xfrm>
            <a:off x="2228365" y="4146059"/>
            <a:ext cx="5395189" cy="6955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หนังสือถูกส่งไปหน่วยงานใดบ้าง  หน่วยงานใดลงรับแล้วบาง  และหน่วยงานนั้นดำเนินการ หรือปฏิบัติอย่างไร  หน่วยงานส่งต่อไปยังกลุ่มงานอื่นหรือไม่</a:t>
            </a:r>
            <a:endParaRPr lang="en-US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7FFD528-1167-4EDA-8D27-F41E910C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37" y="3890162"/>
            <a:ext cx="1176490" cy="117649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0B9E28E-A094-4508-8CBB-C4FCAF2D1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844" y="647879"/>
            <a:ext cx="5684232" cy="32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443A12-8F11-404F-82D9-B4A834B5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4" y="2842730"/>
            <a:ext cx="1812208" cy="1812208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21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28" y="2428851"/>
            <a:ext cx="2183605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สัญลักษณ์</a:t>
            </a:r>
            <a:r>
              <a:rPr lang="th-TH" sz="3600" dirty="0" err="1">
                <a:cs typeface="+mj-cs"/>
              </a:rPr>
              <a:t>ต่างๆ</a:t>
            </a:r>
            <a:endParaRPr lang="en-US" sz="3600" dirty="0">
              <a:cs typeface="+mj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CEDD926-A642-4528-88AE-7A5AC29B7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7" y="264056"/>
            <a:ext cx="6922591" cy="207439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462D13C-C334-4C68-A2D3-1BB1DC527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935" y="1723052"/>
            <a:ext cx="5409328" cy="30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5000" t="5000" r="5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 flipH="1">
            <a:off x="5462473" y="2485300"/>
            <a:ext cx="45834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ctrTitle" idx="2"/>
          </p:nvPr>
        </p:nvSpPr>
        <p:spPr>
          <a:xfrm flipH="1">
            <a:off x="964019" y="3736001"/>
            <a:ext cx="6188149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5400" dirty="0">
                <a:cs typeface="+mj-cs"/>
              </a:rPr>
              <a:t>การใช้งานระบบเบื้องต้น</a:t>
            </a:r>
            <a:endParaRPr sz="5400" dirty="0"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A8E9F53-189F-456D-AAE8-9D6D971E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8" y="160879"/>
            <a:ext cx="2031378" cy="4709978"/>
          </a:xfrm>
          <a:prstGeom prst="rect">
            <a:avLst/>
          </a:prstGeom>
        </p:spPr>
      </p:pic>
      <p:sp>
        <p:nvSpPr>
          <p:cNvPr id="310" name="Google Shape;310;p31"/>
          <p:cNvSpPr txBox="1"/>
          <p:nvPr/>
        </p:nvSpPr>
        <p:spPr>
          <a:xfrm>
            <a:off x="5137493" y="719107"/>
            <a:ext cx="2268900" cy="5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รายการหนังสือที่ถูกส่งมายังหน่วยงาน หรือกลุ่มงาน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4</a:t>
            </a:fld>
            <a:endParaRPr>
              <a:cs typeface="+mn-cs"/>
            </a:endParaRPr>
          </a:p>
        </p:txBody>
      </p:sp>
      <p:sp>
        <p:nvSpPr>
          <p:cNvPr id="314" name="Google Shape;314;p31"/>
          <p:cNvSpPr/>
          <p:nvPr/>
        </p:nvSpPr>
        <p:spPr>
          <a:xfrm flipH="1">
            <a:off x="3239291" y="756930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รอลงรับ</a:t>
            </a:r>
            <a:endParaRPr sz="1800" dirty="0">
              <a:cs typeface="+mj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368" y="138859"/>
            <a:ext cx="2812800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ทะเบียนรับหนังสือ</a:t>
            </a:r>
            <a:endParaRPr lang="en-US" sz="3600" dirty="0">
              <a:cs typeface="+mj-cs"/>
            </a:endParaRPr>
          </a:p>
        </p:txBody>
      </p:sp>
      <p:sp>
        <p:nvSpPr>
          <p:cNvPr id="13" name="Google Shape;314;p31">
            <a:extLst>
              <a:ext uri="{FF2B5EF4-FFF2-40B4-BE49-F238E27FC236}">
                <a16:creationId xmlns:a16="http://schemas.microsoft.com/office/drawing/2014/main" id="{6506FB59-64E7-4AB4-B9D4-2159480845DF}"/>
              </a:ext>
            </a:extLst>
          </p:cNvPr>
          <p:cNvSpPr/>
          <p:nvPr/>
        </p:nvSpPr>
        <p:spPr>
          <a:xfrm flipH="1">
            <a:off x="3239291" y="1518315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ลงรับ</a:t>
            </a:r>
            <a:endParaRPr sz="1800" dirty="0">
              <a:cs typeface="+mj-cs"/>
            </a:endParaRPr>
          </a:p>
        </p:txBody>
      </p:sp>
      <p:sp>
        <p:nvSpPr>
          <p:cNvPr id="14" name="Google Shape;310;p31">
            <a:extLst>
              <a:ext uri="{FF2B5EF4-FFF2-40B4-BE49-F238E27FC236}">
                <a16:creationId xmlns:a16="http://schemas.microsoft.com/office/drawing/2014/main" id="{EED58457-C2F0-4E10-9655-F943B3BD8753}"/>
              </a:ext>
            </a:extLst>
          </p:cNvPr>
          <p:cNvSpPr txBox="1"/>
          <p:nvPr/>
        </p:nvSpPr>
        <p:spPr>
          <a:xfrm>
            <a:off x="5137493" y="1511249"/>
            <a:ext cx="2268900" cy="5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รายการหนังสือที่ถูกส่งมายังหน่วยงาน หรือกลุ่มงาน  และได้ลงรับเรียบร้อยแล้ว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CECD98B4-5951-473E-9827-11ADCA672E4F}"/>
              </a:ext>
            </a:extLst>
          </p:cNvPr>
          <p:cNvSpPr/>
          <p:nvPr/>
        </p:nvSpPr>
        <p:spPr>
          <a:xfrm flipH="1">
            <a:off x="3239290" y="2327511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ยกเลิกการรับ</a:t>
            </a:r>
            <a:endParaRPr sz="1800" dirty="0">
              <a:cs typeface="+mj-cs"/>
            </a:endParaRPr>
          </a:p>
        </p:txBody>
      </p:sp>
      <p:sp>
        <p:nvSpPr>
          <p:cNvPr id="16" name="Google Shape;310;p31">
            <a:extLst>
              <a:ext uri="{FF2B5EF4-FFF2-40B4-BE49-F238E27FC236}">
                <a16:creationId xmlns:a16="http://schemas.microsoft.com/office/drawing/2014/main" id="{9911DC82-F994-4A4E-9DA7-B516ECC62593}"/>
              </a:ext>
            </a:extLst>
          </p:cNvPr>
          <p:cNvSpPr txBox="1"/>
          <p:nvPr/>
        </p:nvSpPr>
        <p:spPr>
          <a:xfrm>
            <a:off x="5137493" y="2290328"/>
            <a:ext cx="2268900" cy="5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รายการหนังสือที่ถูกส่งมายังหน่วยงาน หรือกลุ่มงาน ได้ลงรับเรียบร้อยแล้ว และตีกลับหน่วยงาน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17" name="Google Shape;314;p31">
            <a:extLst>
              <a:ext uri="{FF2B5EF4-FFF2-40B4-BE49-F238E27FC236}">
                <a16:creationId xmlns:a16="http://schemas.microsoft.com/office/drawing/2014/main" id="{D72CBF80-E556-42DC-8BE2-B94285D830D3}"/>
              </a:ext>
            </a:extLst>
          </p:cNvPr>
          <p:cNvSpPr/>
          <p:nvPr/>
        </p:nvSpPr>
        <p:spPr>
          <a:xfrm flipH="1">
            <a:off x="3222840" y="3191885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หนังสือรับ</a:t>
            </a:r>
            <a:endParaRPr sz="1800" dirty="0">
              <a:cs typeface="+mj-cs"/>
            </a:endParaRPr>
          </a:p>
        </p:txBody>
      </p:sp>
      <p:sp>
        <p:nvSpPr>
          <p:cNvPr id="18" name="Google Shape;310;p31">
            <a:extLst>
              <a:ext uri="{FF2B5EF4-FFF2-40B4-BE49-F238E27FC236}">
                <a16:creationId xmlns:a16="http://schemas.microsoft.com/office/drawing/2014/main" id="{16BB83E5-CD0E-4845-B470-BC300A3A6484}"/>
              </a:ext>
            </a:extLst>
          </p:cNvPr>
          <p:cNvSpPr txBox="1"/>
          <p:nvPr/>
        </p:nvSpPr>
        <p:spPr>
          <a:xfrm>
            <a:off x="5137493" y="3127566"/>
            <a:ext cx="2268900" cy="60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หนังสือจากภายนอกหรือหน่วยงาน ที่ไม่ได้ส่งหนังสือผ่านในระบบ บันทึกการรับหนังสือที่หน่วยงานเอง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19" name="Google Shape;314;p31">
            <a:extLst>
              <a:ext uri="{FF2B5EF4-FFF2-40B4-BE49-F238E27FC236}">
                <a16:creationId xmlns:a16="http://schemas.microsoft.com/office/drawing/2014/main" id="{03A1735E-5485-4735-ACEB-6D2D043F82EE}"/>
              </a:ext>
            </a:extLst>
          </p:cNvPr>
          <p:cNvSpPr/>
          <p:nvPr/>
        </p:nvSpPr>
        <p:spPr>
          <a:xfrm flipH="1">
            <a:off x="3239290" y="4038808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แฟ้มเก็บ</a:t>
            </a:r>
            <a:endParaRPr sz="1800" dirty="0">
              <a:cs typeface="+mj-cs"/>
            </a:endParaRPr>
          </a:p>
        </p:txBody>
      </p:sp>
      <p:sp>
        <p:nvSpPr>
          <p:cNvPr id="20" name="Google Shape;310;p31">
            <a:extLst>
              <a:ext uri="{FF2B5EF4-FFF2-40B4-BE49-F238E27FC236}">
                <a16:creationId xmlns:a16="http://schemas.microsoft.com/office/drawing/2014/main" id="{31DF286D-A07D-4DC3-93C1-C4B4EA80372E}"/>
              </a:ext>
            </a:extLst>
          </p:cNvPr>
          <p:cNvSpPr txBox="1"/>
          <p:nvPr/>
        </p:nvSpPr>
        <p:spPr>
          <a:xfrm>
            <a:off x="5137493" y="3999662"/>
            <a:ext cx="2268900" cy="60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หนังสือรับที่ถูกจัดเก็บเป็นป้ายสีหมวดหมู่จะปรากฎรายการในแฟ้มเก็บ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23" name="ลูกศร: ขวา 22">
            <a:extLst>
              <a:ext uri="{FF2B5EF4-FFF2-40B4-BE49-F238E27FC236}">
                <a16:creationId xmlns:a16="http://schemas.microsoft.com/office/drawing/2014/main" id="{1A7E808F-893D-4CE6-84F0-E1B72BEB58AB}"/>
              </a:ext>
            </a:extLst>
          </p:cNvPr>
          <p:cNvSpPr/>
          <p:nvPr/>
        </p:nvSpPr>
        <p:spPr>
          <a:xfrm>
            <a:off x="4572000" y="928799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ลูกศร: ขวา 23">
            <a:extLst>
              <a:ext uri="{FF2B5EF4-FFF2-40B4-BE49-F238E27FC236}">
                <a16:creationId xmlns:a16="http://schemas.microsoft.com/office/drawing/2014/main" id="{F6CBAEDE-7314-4CD7-8BBB-F0D30C9605C0}"/>
              </a:ext>
            </a:extLst>
          </p:cNvPr>
          <p:cNvSpPr/>
          <p:nvPr/>
        </p:nvSpPr>
        <p:spPr>
          <a:xfrm>
            <a:off x="4572000" y="1635627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ลูกศร: ขวา 24">
            <a:extLst>
              <a:ext uri="{FF2B5EF4-FFF2-40B4-BE49-F238E27FC236}">
                <a16:creationId xmlns:a16="http://schemas.microsoft.com/office/drawing/2014/main" id="{74FBBFEB-4BF5-4A1F-9A17-44E0D3DDB125}"/>
              </a:ext>
            </a:extLst>
          </p:cNvPr>
          <p:cNvSpPr/>
          <p:nvPr/>
        </p:nvSpPr>
        <p:spPr>
          <a:xfrm>
            <a:off x="4572966" y="2443079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ลูกศร: ขวา 25">
            <a:extLst>
              <a:ext uri="{FF2B5EF4-FFF2-40B4-BE49-F238E27FC236}">
                <a16:creationId xmlns:a16="http://schemas.microsoft.com/office/drawing/2014/main" id="{7395D4E8-F4BD-4062-9FD5-E5417009A16F}"/>
              </a:ext>
            </a:extLst>
          </p:cNvPr>
          <p:cNvSpPr/>
          <p:nvPr/>
        </p:nvSpPr>
        <p:spPr>
          <a:xfrm>
            <a:off x="4572000" y="4108926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ลูกศร: ขวา 26">
            <a:extLst>
              <a:ext uri="{FF2B5EF4-FFF2-40B4-BE49-F238E27FC236}">
                <a16:creationId xmlns:a16="http://schemas.microsoft.com/office/drawing/2014/main" id="{5DE6E3D7-8D7A-40CD-943B-B3DFBF793CB5}"/>
              </a:ext>
            </a:extLst>
          </p:cNvPr>
          <p:cNvSpPr/>
          <p:nvPr/>
        </p:nvSpPr>
        <p:spPr>
          <a:xfrm>
            <a:off x="4572000" y="3271500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5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0AA81C-39F9-42BC-AB5B-42C11401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106" y="3333507"/>
            <a:ext cx="1832678" cy="1832678"/>
          </a:xfrm>
          <a:prstGeom prst="rect">
            <a:avLst/>
          </a:prstGeom>
        </p:spPr>
      </p:pic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5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711" y="191710"/>
            <a:ext cx="2812800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ลงรับหนังสือ</a:t>
            </a:r>
            <a:endParaRPr lang="en-US" sz="3600" dirty="0">
              <a:cs typeface="+mj-cs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BE1AA34-D554-4D2E-A997-3885A0276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09" y="763357"/>
            <a:ext cx="5897489" cy="3390286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5879FD3-C776-4302-AEC1-084516998E4D}"/>
              </a:ext>
            </a:extLst>
          </p:cNvPr>
          <p:cNvSpPr txBox="1"/>
          <p:nvPr/>
        </p:nvSpPr>
        <p:spPr>
          <a:xfrm>
            <a:off x="6547913" y="649747"/>
            <a:ext cx="21024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เลขรับ </a:t>
            </a:r>
            <a:r>
              <a:rPr lang="en-US" dirty="0"/>
              <a:t>:</a:t>
            </a:r>
            <a:endParaRPr lang="th-TH" dirty="0"/>
          </a:p>
          <a:p>
            <a:r>
              <a:rPr lang="th-TH" dirty="0"/>
              <a:t>ที่</a:t>
            </a:r>
            <a:r>
              <a:rPr lang="en-US" dirty="0"/>
              <a:t> :</a:t>
            </a:r>
            <a:endParaRPr lang="th-TH" dirty="0"/>
          </a:p>
          <a:p>
            <a:r>
              <a:rPr lang="th-TH" dirty="0"/>
              <a:t>ลงวันที่</a:t>
            </a:r>
            <a:r>
              <a:rPr lang="en-US" dirty="0"/>
              <a:t> :</a:t>
            </a:r>
            <a:endParaRPr lang="th-TH" dirty="0"/>
          </a:p>
          <a:p>
            <a:r>
              <a:rPr lang="th-TH" dirty="0"/>
              <a:t>จาก</a:t>
            </a:r>
            <a:r>
              <a:rPr lang="en-US" dirty="0"/>
              <a:t> :</a:t>
            </a:r>
          </a:p>
          <a:p>
            <a:r>
              <a:rPr lang="th-TH" dirty="0"/>
              <a:t>เจ้าของเรื่อง </a:t>
            </a:r>
            <a:r>
              <a:rPr lang="en-US" dirty="0"/>
              <a:t>:</a:t>
            </a:r>
          </a:p>
          <a:p>
            <a:r>
              <a:rPr lang="th-TH" dirty="0"/>
              <a:t>เรื่อง </a:t>
            </a:r>
            <a:r>
              <a:rPr lang="en-US" dirty="0"/>
              <a:t>:</a:t>
            </a:r>
          </a:p>
          <a:p>
            <a:r>
              <a:rPr lang="th-TH" dirty="0"/>
              <a:t>วันที่ส่ง </a:t>
            </a:r>
            <a:r>
              <a:rPr lang="en-US" dirty="0"/>
              <a:t>:</a:t>
            </a:r>
          </a:p>
          <a:p>
            <a:r>
              <a:rPr lang="th-TH" dirty="0"/>
              <a:t>วันที่รับ </a:t>
            </a:r>
            <a:r>
              <a:rPr lang="en-US" dirty="0"/>
              <a:t>:</a:t>
            </a:r>
          </a:p>
          <a:p>
            <a:r>
              <a:rPr lang="th-TH" dirty="0"/>
              <a:t>คำสั่งการ </a:t>
            </a:r>
            <a:r>
              <a:rPr lang="en-US" dirty="0"/>
              <a:t>:</a:t>
            </a:r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1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D9542B3-306A-4080-9AE3-54DCD001A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6</a:t>
            </a:fld>
            <a:endParaRPr lang="e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BF24BE20-92C8-4C9C-BF48-8F893984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228" y="194885"/>
            <a:ext cx="2298300" cy="542350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หนังสือรับ</a:t>
            </a:r>
            <a:endParaRPr lang="en-US" sz="3600" dirty="0">
              <a:cs typeface="+mj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6FD9DE-B994-4C55-A0D5-E0D82BE6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0" y="738801"/>
            <a:ext cx="4750956" cy="3938639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4486457-C036-4502-B7DE-3D47EAAC219D}"/>
              </a:ext>
            </a:extLst>
          </p:cNvPr>
          <p:cNvSpPr txBox="1"/>
          <p:nvPr/>
        </p:nvSpPr>
        <p:spPr>
          <a:xfrm>
            <a:off x="5176800" y="914400"/>
            <a:ext cx="313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ที่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เลขหนังสือรับ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ลงวันที่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วันที่ลงรับของหน่วยงาน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ชั้นความเร็ว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/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ความลับ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อ้างอิงชั้นจากหนังสือ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เรื่อง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เรื่องของหนังสือ บันทึกข้อความ คำสั่งการ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เรียน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ถึงผู้บริหาร หน่วยงาน หรือกลุ่มงาน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อ้างอิงเลขที่หนังสือ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th-TH" sz="1600" dirty="0">
                <a:cs typeface="+mj-cs"/>
              </a:rPr>
              <a:t>เลขหนังสืออ้างอิงถึงหนังสือที่เกี่ยวข้อง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เจ้าของเรื่อง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**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 </a:t>
            </a:r>
            <a:r>
              <a:rPr lang="th-TH" sz="1600" dirty="0">
                <a:cs typeface="+mj-cs"/>
              </a:rPr>
              <a:t>หน่วยงาน กลุ่มงาน ที่ออกหนังสือ</a:t>
            </a:r>
            <a:endParaRPr lang="en-US" sz="1600" dirty="0">
              <a:cs typeface="+mj-cs"/>
            </a:endParaRP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คำสั่งการ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คำสั่งของผู้ลงนาม 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หมายเหตุ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รายละเอียดที่ต้องการระบุเพิ่มเติม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สิ่งที่ส่งมาด้วย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ไฟล์หนังสือ</a:t>
            </a:r>
          </a:p>
          <a:p>
            <a:endParaRPr lang="th-TH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829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/>
        </p:nvSpPr>
        <p:spPr>
          <a:xfrm>
            <a:off x="5137493" y="646986"/>
            <a:ext cx="2710507" cy="83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ออกเลขหนังสือส่งออกจากหน่วยงาน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ภายใน </a:t>
            </a:r>
            <a:r>
              <a:rPr lang="en-US" dirty="0">
                <a:latin typeface="Roboto Slab Regular"/>
                <a:ea typeface="Roboto Slab Regular"/>
                <a:cs typeface="+mj-cs"/>
                <a:sym typeface="Roboto Slab Regular"/>
              </a:rPr>
              <a:t>:</a:t>
            </a: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 หน่วยงานในกรมควบคุมโรค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ภายนอก </a:t>
            </a:r>
            <a:r>
              <a:rPr lang="en-US" dirty="0">
                <a:latin typeface="Roboto Slab Regular"/>
                <a:ea typeface="Roboto Slab Regular"/>
                <a:cs typeface="+mj-cs"/>
                <a:sym typeface="Roboto Slab Regular"/>
              </a:rPr>
              <a:t>: </a:t>
            </a: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หน่วยงานภายนอกกรมควบคุมโรค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7</a:t>
            </a:fld>
            <a:endParaRPr>
              <a:cs typeface="+mn-cs"/>
            </a:endParaRPr>
          </a:p>
        </p:txBody>
      </p:sp>
      <p:sp>
        <p:nvSpPr>
          <p:cNvPr id="314" name="Google Shape;314;p31"/>
          <p:cNvSpPr/>
          <p:nvPr/>
        </p:nvSpPr>
        <p:spPr>
          <a:xfrm flipH="1">
            <a:off x="3239290" y="756930"/>
            <a:ext cx="1207678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ออกเลขส่งภายนอก/ภายใน</a:t>
            </a:r>
            <a:endParaRPr sz="1800" dirty="0">
              <a:cs typeface="+mj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368" y="138859"/>
            <a:ext cx="2812800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ทะเบียนออกเลข</a:t>
            </a:r>
            <a:endParaRPr lang="en-US" sz="3600" dirty="0">
              <a:cs typeface="+mj-cs"/>
            </a:endParaRPr>
          </a:p>
        </p:txBody>
      </p:sp>
      <p:sp>
        <p:nvSpPr>
          <p:cNvPr id="13" name="Google Shape;314;p31">
            <a:extLst>
              <a:ext uri="{FF2B5EF4-FFF2-40B4-BE49-F238E27FC236}">
                <a16:creationId xmlns:a16="http://schemas.microsoft.com/office/drawing/2014/main" id="{6506FB59-64E7-4AB4-B9D4-2159480845DF}"/>
              </a:ext>
            </a:extLst>
          </p:cNvPr>
          <p:cNvSpPr/>
          <p:nvPr/>
        </p:nvSpPr>
        <p:spPr>
          <a:xfrm flipH="1">
            <a:off x="3239291" y="1518315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ออกเลขเวียนภายนอก/ภายใน</a:t>
            </a:r>
            <a:endParaRPr sz="1800" dirty="0">
              <a:cs typeface="+mj-cs"/>
            </a:endParaRPr>
          </a:p>
        </p:txBody>
      </p:sp>
      <p:sp>
        <p:nvSpPr>
          <p:cNvPr id="15" name="Google Shape;314;p31">
            <a:extLst>
              <a:ext uri="{FF2B5EF4-FFF2-40B4-BE49-F238E27FC236}">
                <a16:creationId xmlns:a16="http://schemas.microsoft.com/office/drawing/2014/main" id="{CECD98B4-5951-473E-9827-11ADCA672E4F}"/>
              </a:ext>
            </a:extLst>
          </p:cNvPr>
          <p:cNvSpPr/>
          <p:nvPr/>
        </p:nvSpPr>
        <p:spPr>
          <a:xfrm flipH="1">
            <a:off x="3239290" y="2327511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หนังสือส่ง</a:t>
            </a:r>
            <a:endParaRPr sz="1800" dirty="0">
              <a:cs typeface="+mj-cs"/>
            </a:endParaRPr>
          </a:p>
        </p:txBody>
      </p:sp>
      <p:sp>
        <p:nvSpPr>
          <p:cNvPr id="16" name="Google Shape;310;p31">
            <a:extLst>
              <a:ext uri="{FF2B5EF4-FFF2-40B4-BE49-F238E27FC236}">
                <a16:creationId xmlns:a16="http://schemas.microsoft.com/office/drawing/2014/main" id="{9911DC82-F994-4A4E-9DA7-B516ECC62593}"/>
              </a:ext>
            </a:extLst>
          </p:cNvPr>
          <p:cNvSpPr txBox="1"/>
          <p:nvPr/>
        </p:nvSpPr>
        <p:spPr>
          <a:xfrm>
            <a:off x="5137493" y="2290328"/>
            <a:ext cx="2268900" cy="5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รายการหนังสือที่ถูกส่งออกไปยังหน่วยงาน หรือกลุ่มงาน</a:t>
            </a:r>
            <a:r>
              <a:rPr lang="th-TH" dirty="0" err="1">
                <a:latin typeface="Roboto Slab Regular"/>
                <a:ea typeface="Roboto Slab Regular"/>
                <a:cs typeface="+mj-cs"/>
                <a:sym typeface="Roboto Slab Regular"/>
              </a:rPr>
              <a:t>อื่นๆ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17" name="Google Shape;314;p31">
            <a:extLst>
              <a:ext uri="{FF2B5EF4-FFF2-40B4-BE49-F238E27FC236}">
                <a16:creationId xmlns:a16="http://schemas.microsoft.com/office/drawing/2014/main" id="{D72CBF80-E556-42DC-8BE2-B94285D830D3}"/>
              </a:ext>
            </a:extLst>
          </p:cNvPr>
          <p:cNvSpPr/>
          <p:nvPr/>
        </p:nvSpPr>
        <p:spPr>
          <a:xfrm flipH="1">
            <a:off x="3222840" y="3191885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หนังสือเวียน</a:t>
            </a:r>
            <a:endParaRPr sz="1800" dirty="0">
              <a:cs typeface="+mj-cs"/>
            </a:endParaRPr>
          </a:p>
        </p:txBody>
      </p:sp>
      <p:sp>
        <p:nvSpPr>
          <p:cNvPr id="19" name="Google Shape;314;p31">
            <a:extLst>
              <a:ext uri="{FF2B5EF4-FFF2-40B4-BE49-F238E27FC236}">
                <a16:creationId xmlns:a16="http://schemas.microsoft.com/office/drawing/2014/main" id="{03A1735E-5485-4735-ACEB-6D2D043F82EE}"/>
              </a:ext>
            </a:extLst>
          </p:cNvPr>
          <p:cNvSpPr/>
          <p:nvPr/>
        </p:nvSpPr>
        <p:spPr>
          <a:xfrm flipH="1">
            <a:off x="3239290" y="4012794"/>
            <a:ext cx="1207679" cy="515082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cs typeface="+mj-cs"/>
              </a:rPr>
              <a:t>แฟ้มเก็บ</a:t>
            </a:r>
            <a:endParaRPr sz="1800" dirty="0">
              <a:cs typeface="+mj-cs"/>
            </a:endParaRPr>
          </a:p>
        </p:txBody>
      </p:sp>
      <p:sp>
        <p:nvSpPr>
          <p:cNvPr id="20" name="Google Shape;310;p31">
            <a:extLst>
              <a:ext uri="{FF2B5EF4-FFF2-40B4-BE49-F238E27FC236}">
                <a16:creationId xmlns:a16="http://schemas.microsoft.com/office/drawing/2014/main" id="{31DF286D-A07D-4DC3-93C1-C4B4EA80372E}"/>
              </a:ext>
            </a:extLst>
          </p:cNvPr>
          <p:cNvSpPr txBox="1"/>
          <p:nvPr/>
        </p:nvSpPr>
        <p:spPr>
          <a:xfrm>
            <a:off x="5137493" y="3999662"/>
            <a:ext cx="2268900" cy="60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หนังสือส่งหรือหนังสือเวียนที่ถูกจัดเก็บเป็นป้ายสีหมวดหมู่จะปรากฎรายการในแฟ้มเก็บ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317FDEF-841C-446A-8EA6-2D559BAD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0" y="122400"/>
            <a:ext cx="1950810" cy="4898700"/>
          </a:xfrm>
          <a:prstGeom prst="rect">
            <a:avLst/>
          </a:prstGeom>
        </p:spPr>
      </p:pic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616275B1-396B-47F2-9D67-B9B8B878F37E}"/>
              </a:ext>
            </a:extLst>
          </p:cNvPr>
          <p:cNvSpPr/>
          <p:nvPr/>
        </p:nvSpPr>
        <p:spPr>
          <a:xfrm>
            <a:off x="4572000" y="928799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404855C2-9A18-4AAE-A2FE-749CB6ACBAA1}"/>
              </a:ext>
            </a:extLst>
          </p:cNvPr>
          <p:cNvSpPr/>
          <p:nvPr/>
        </p:nvSpPr>
        <p:spPr>
          <a:xfrm>
            <a:off x="4572000" y="1683963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ลูกศร: ขวา 21">
            <a:extLst>
              <a:ext uri="{FF2B5EF4-FFF2-40B4-BE49-F238E27FC236}">
                <a16:creationId xmlns:a16="http://schemas.microsoft.com/office/drawing/2014/main" id="{3B769653-271B-4B84-AFDD-CD8DDD54D7AB}"/>
              </a:ext>
            </a:extLst>
          </p:cNvPr>
          <p:cNvSpPr/>
          <p:nvPr/>
        </p:nvSpPr>
        <p:spPr>
          <a:xfrm>
            <a:off x="4549378" y="2460692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ลูกศร: ขวา 22">
            <a:extLst>
              <a:ext uri="{FF2B5EF4-FFF2-40B4-BE49-F238E27FC236}">
                <a16:creationId xmlns:a16="http://schemas.microsoft.com/office/drawing/2014/main" id="{389C8D80-97E6-4AB0-B8BF-BFF146B90FB4}"/>
              </a:ext>
            </a:extLst>
          </p:cNvPr>
          <p:cNvSpPr/>
          <p:nvPr/>
        </p:nvSpPr>
        <p:spPr>
          <a:xfrm>
            <a:off x="4549378" y="3278577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ลูกศร: ขวา 23">
            <a:extLst>
              <a:ext uri="{FF2B5EF4-FFF2-40B4-BE49-F238E27FC236}">
                <a16:creationId xmlns:a16="http://schemas.microsoft.com/office/drawing/2014/main" id="{774CD1D3-1AB7-4DF4-8DEA-85D5F7CE89A7}"/>
              </a:ext>
            </a:extLst>
          </p:cNvPr>
          <p:cNvSpPr/>
          <p:nvPr/>
        </p:nvSpPr>
        <p:spPr>
          <a:xfrm>
            <a:off x="4546964" y="4129776"/>
            <a:ext cx="475200" cy="2221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oogle Shape;310;p31">
            <a:extLst>
              <a:ext uri="{FF2B5EF4-FFF2-40B4-BE49-F238E27FC236}">
                <a16:creationId xmlns:a16="http://schemas.microsoft.com/office/drawing/2014/main" id="{6FC6F611-8BF0-4047-B45D-306094F1C38A}"/>
              </a:ext>
            </a:extLst>
          </p:cNvPr>
          <p:cNvSpPr txBox="1"/>
          <p:nvPr/>
        </p:nvSpPr>
        <p:spPr>
          <a:xfrm>
            <a:off x="5137492" y="1440623"/>
            <a:ext cx="2710507" cy="83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ออกเลขหนังสือเวียนส่งให้หน่วยงาน</a:t>
            </a:r>
            <a:r>
              <a:rPr lang="th-TH" dirty="0" err="1">
                <a:latin typeface="Roboto Slab Regular"/>
                <a:ea typeface="Roboto Slab Regular"/>
                <a:cs typeface="+mj-cs"/>
                <a:sym typeface="Roboto Slab Regular"/>
              </a:rPr>
              <a:t>ต่างๆ</a:t>
            </a:r>
            <a:endParaRPr lang="th-TH" dirty="0">
              <a:latin typeface="Roboto Slab Regular"/>
              <a:ea typeface="Roboto Slab Regular"/>
              <a:cs typeface="+mj-cs"/>
              <a:sym typeface="Roboto Slab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ภายใน </a:t>
            </a:r>
            <a:r>
              <a:rPr lang="en-US" dirty="0">
                <a:latin typeface="Roboto Slab Regular"/>
                <a:ea typeface="Roboto Slab Regular"/>
                <a:cs typeface="+mj-cs"/>
                <a:sym typeface="Roboto Slab Regular"/>
              </a:rPr>
              <a:t>:</a:t>
            </a: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 หน่วยงานในกรมควบคุมโรค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ภายนอก </a:t>
            </a:r>
            <a:r>
              <a:rPr lang="en-US" dirty="0">
                <a:latin typeface="Roboto Slab Regular"/>
                <a:ea typeface="Roboto Slab Regular"/>
                <a:cs typeface="+mj-cs"/>
                <a:sym typeface="Roboto Slab Regular"/>
              </a:rPr>
              <a:t>: </a:t>
            </a: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หน่วยงานภายนอกกรมควบคุมโรค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  <p:sp>
        <p:nvSpPr>
          <p:cNvPr id="26" name="Google Shape;310;p31">
            <a:extLst>
              <a:ext uri="{FF2B5EF4-FFF2-40B4-BE49-F238E27FC236}">
                <a16:creationId xmlns:a16="http://schemas.microsoft.com/office/drawing/2014/main" id="{783CBD73-FEBC-4DB9-BADD-035176D06FC6}"/>
              </a:ext>
            </a:extLst>
          </p:cNvPr>
          <p:cNvSpPr txBox="1"/>
          <p:nvPr/>
        </p:nvSpPr>
        <p:spPr>
          <a:xfrm>
            <a:off x="5137493" y="3137669"/>
            <a:ext cx="2268900" cy="50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Roboto Slab Regular"/>
                <a:ea typeface="Roboto Slab Regular"/>
                <a:cs typeface="+mj-cs"/>
                <a:sym typeface="Roboto Slab Regular"/>
              </a:rPr>
              <a:t>รายการหนังสือเวียนที่ถูกส่งออกไปยังหน่วยงาน หรือกลุ่มงาน</a:t>
            </a:r>
            <a:r>
              <a:rPr lang="th-TH" dirty="0" err="1">
                <a:latin typeface="Roboto Slab Regular"/>
                <a:ea typeface="Roboto Slab Regular"/>
                <a:cs typeface="+mj-cs"/>
                <a:sym typeface="Roboto Slab Regular"/>
              </a:rPr>
              <a:t>อื่นๆ</a:t>
            </a:r>
            <a:endParaRPr dirty="0">
              <a:latin typeface="Roboto Slab Regular"/>
              <a:ea typeface="Roboto Slab Regular"/>
              <a:cs typeface="+mj-cs"/>
              <a:sym typeface="Roboto Sla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257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D9542B3-306A-4080-9AE3-54DCD001A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8</a:t>
            </a:fld>
            <a:endParaRPr lang="e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BF24BE20-92C8-4C9C-BF48-8F893984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228" y="194885"/>
            <a:ext cx="2298300" cy="542350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หนังสือส่ง</a:t>
            </a:r>
            <a:endParaRPr lang="en-US" sz="3600" dirty="0">
              <a:cs typeface="+mj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4486457-C036-4502-B7DE-3D47EAAC219D}"/>
              </a:ext>
            </a:extLst>
          </p:cNvPr>
          <p:cNvSpPr txBox="1"/>
          <p:nvPr/>
        </p:nvSpPr>
        <p:spPr>
          <a:xfrm>
            <a:off x="5279573" y="914399"/>
            <a:ext cx="313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ที่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เลขหนังสือที่ออก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ลงวันที่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วันที่ออกหนังสือ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ชั้นความเร็ว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/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ความลับ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อ้างอิงชั้นจากหนังสือ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เรื่อง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เรื่องของหนังสือ บันทึกข้อความ คำสั่งการ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เรียน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ถึงผู้บริหาร หน่วยงาน หรือกลุ่มงาน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อ้างอิงเลขที่หนังสือ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th-TH" sz="1600" dirty="0">
                <a:cs typeface="+mj-cs"/>
              </a:rPr>
              <a:t>เลขหนังสืออ้างอิงถึงหนังสือที่เกี่ยวข้อง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เจ้าของเรื่อง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**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</a:t>
            </a:r>
            <a:r>
              <a:rPr lang="th-TH" sz="1800" b="1" dirty="0">
                <a:solidFill>
                  <a:srgbClr val="0070C0"/>
                </a:solidFill>
                <a:cs typeface="+mj-cs"/>
              </a:rPr>
              <a:t>  </a:t>
            </a:r>
            <a:r>
              <a:rPr lang="th-TH" sz="1600" dirty="0">
                <a:cs typeface="+mj-cs"/>
              </a:rPr>
              <a:t>หน่วยงาน กลุ่มงาน ที่ออกหนังสือ</a:t>
            </a:r>
            <a:endParaRPr lang="en-US" sz="1600" dirty="0">
              <a:cs typeface="+mj-cs"/>
            </a:endParaRP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คำสั่งการ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คำสั่งของผู้ลงนาม 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หมายเหตุ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รายละเอียดที่ต้องการระบุเพิ่มเติม</a:t>
            </a:r>
          </a:p>
          <a:p>
            <a:r>
              <a:rPr lang="th-TH" sz="1800" b="1" dirty="0">
                <a:solidFill>
                  <a:srgbClr val="0070C0"/>
                </a:solidFill>
                <a:cs typeface="+mj-cs"/>
              </a:rPr>
              <a:t>สิ่งที่ส่งมาด้วย </a:t>
            </a:r>
            <a:r>
              <a:rPr lang="en-US" sz="1800" b="1" dirty="0">
                <a:solidFill>
                  <a:srgbClr val="0070C0"/>
                </a:solidFill>
                <a:cs typeface="+mj-cs"/>
              </a:rPr>
              <a:t>: </a:t>
            </a:r>
            <a:r>
              <a:rPr lang="th-TH" sz="1600" dirty="0">
                <a:cs typeface="+mj-cs"/>
              </a:rPr>
              <a:t>ไฟล์หนังสือ</a:t>
            </a:r>
          </a:p>
          <a:p>
            <a:endParaRPr lang="th-TH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8E14E63-DFB2-4FF5-8B96-842F3DD7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4" y="699406"/>
            <a:ext cx="4915968" cy="39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cs typeface="+mn-cs"/>
              </a:rPr>
              <a:t>9</a:t>
            </a:fld>
            <a:endParaRPr>
              <a:cs typeface="+mn-cs"/>
            </a:endParaRPr>
          </a:p>
        </p:txBody>
      </p:sp>
      <p:sp>
        <p:nvSpPr>
          <p:cNvPr id="315" name="Google Shape;315;p31"/>
          <p:cNvSpPr txBox="1">
            <a:spLocks noGrp="1"/>
          </p:cNvSpPr>
          <p:nvPr>
            <p:ph type="ctrTitle" idx="4294967295"/>
          </p:nvPr>
        </p:nvSpPr>
        <p:spPr>
          <a:xfrm flipH="1">
            <a:off x="2965935" y="3549421"/>
            <a:ext cx="2812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4F2F2"/>
                </a:solidFill>
                <a:cs typeface="+mn-cs"/>
              </a:rPr>
              <a:t>JOHN DOE</a:t>
            </a:r>
            <a:endParaRPr dirty="0">
              <a:solidFill>
                <a:srgbClr val="F4F2F2"/>
              </a:solidFill>
              <a:cs typeface="+mn-cs"/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D2E8B21-9979-4B76-9EFE-2A956A1F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111" y="239658"/>
            <a:ext cx="2812800" cy="515082"/>
          </a:xfrm>
        </p:spPr>
        <p:txBody>
          <a:bodyPr/>
          <a:lstStyle/>
          <a:p>
            <a:r>
              <a:rPr lang="th-TH" sz="3600" dirty="0">
                <a:cs typeface="+mj-cs"/>
              </a:rPr>
              <a:t>รายการหนังสือส่ง</a:t>
            </a:r>
            <a:endParaRPr lang="en-US" sz="3600" dirty="0">
              <a:cs typeface="+mj-cs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5879FD3-C776-4302-AEC1-084516998E4D}"/>
              </a:ext>
            </a:extLst>
          </p:cNvPr>
          <p:cNvSpPr txBox="1"/>
          <p:nvPr/>
        </p:nvSpPr>
        <p:spPr>
          <a:xfrm>
            <a:off x="6813448" y="613078"/>
            <a:ext cx="21024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เลขส่ง </a:t>
            </a:r>
            <a:r>
              <a:rPr lang="en-US" dirty="0"/>
              <a:t>:</a:t>
            </a:r>
            <a:endParaRPr lang="th-TH" dirty="0"/>
          </a:p>
          <a:p>
            <a:r>
              <a:rPr lang="th-TH" dirty="0"/>
              <a:t>ที่</a:t>
            </a:r>
            <a:r>
              <a:rPr lang="en-US" dirty="0"/>
              <a:t> :</a:t>
            </a:r>
            <a:endParaRPr lang="th-TH" dirty="0"/>
          </a:p>
          <a:p>
            <a:r>
              <a:rPr lang="th-TH" dirty="0"/>
              <a:t>ลงวันที่</a:t>
            </a:r>
            <a:r>
              <a:rPr lang="en-US" dirty="0"/>
              <a:t> :</a:t>
            </a:r>
            <a:endParaRPr lang="th-TH" dirty="0"/>
          </a:p>
          <a:p>
            <a:r>
              <a:rPr lang="th-TH" dirty="0"/>
              <a:t>จาก</a:t>
            </a:r>
            <a:r>
              <a:rPr lang="en-US" dirty="0"/>
              <a:t> :</a:t>
            </a:r>
          </a:p>
          <a:p>
            <a:r>
              <a:rPr lang="th-TH" dirty="0"/>
              <a:t>เจ้าของเรื่อง </a:t>
            </a:r>
            <a:r>
              <a:rPr lang="en-US" dirty="0"/>
              <a:t>:</a:t>
            </a:r>
          </a:p>
          <a:p>
            <a:r>
              <a:rPr lang="th-TH" dirty="0"/>
              <a:t>เรื่อง </a:t>
            </a:r>
            <a:r>
              <a:rPr lang="en-US" dirty="0"/>
              <a:t>:</a:t>
            </a:r>
          </a:p>
          <a:p>
            <a:r>
              <a:rPr lang="th-TH" dirty="0"/>
              <a:t>วันที่ส่ง </a:t>
            </a:r>
            <a:r>
              <a:rPr lang="en-US" dirty="0"/>
              <a:t>:</a:t>
            </a:r>
          </a:p>
          <a:p>
            <a:r>
              <a:rPr lang="th-TH" dirty="0"/>
              <a:t>วันที่รับ </a:t>
            </a:r>
            <a:r>
              <a:rPr lang="en-US" dirty="0"/>
              <a:t>:</a:t>
            </a:r>
          </a:p>
          <a:p>
            <a:r>
              <a:rPr lang="th-TH" dirty="0"/>
              <a:t>คำสั่งการ </a:t>
            </a:r>
            <a:r>
              <a:rPr lang="en-US" dirty="0"/>
              <a:t>:</a:t>
            </a:r>
            <a:endParaRPr lang="th-TH" dirty="0"/>
          </a:p>
          <a:p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6E8061A-FD23-4419-8F29-07E54C38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8" y="811552"/>
            <a:ext cx="6341802" cy="357720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EE0EA0C-EB8E-4093-BE4D-466CE8111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48" y="3336943"/>
            <a:ext cx="1806557" cy="18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3720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Company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933</Words>
  <Application>Microsoft Office PowerPoint</Application>
  <PresentationFormat>นำเสนอทางหน้าจอ (16:9)</PresentationFormat>
  <Paragraphs>146</Paragraphs>
  <Slides>21</Slides>
  <Notes>16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3" baseType="lpstr">
      <vt:lpstr>Oswald</vt:lpstr>
      <vt:lpstr>Arvo</vt:lpstr>
      <vt:lpstr>Angsana New</vt:lpstr>
      <vt:lpstr>Barlow Semi Condensed Light</vt:lpstr>
      <vt:lpstr>Barlow Semi Condensed</vt:lpstr>
      <vt:lpstr>Roboto Slab Regular</vt:lpstr>
      <vt:lpstr>Proxima Nova Semibold</vt:lpstr>
      <vt:lpstr>Fira Sans Extra Condensed Medium</vt:lpstr>
      <vt:lpstr>Arial</vt:lpstr>
      <vt:lpstr>Proxima Nova</vt:lpstr>
      <vt:lpstr>Digital Company Newsletter by Slidesgo</vt:lpstr>
      <vt:lpstr>SlidesGo Final Pages</vt:lpstr>
      <vt:lpstr>งานนำเสนอ PowerPoint</vt:lpstr>
      <vt:lpstr>การใช้งานระบบเบื้องต้น</vt:lpstr>
      <vt:lpstr>01</vt:lpstr>
      <vt:lpstr>JOHN DOE</vt:lpstr>
      <vt:lpstr>JOHN DOE</vt:lpstr>
      <vt:lpstr>หนังสือรับ</vt:lpstr>
      <vt:lpstr>JOHN DOE</vt:lpstr>
      <vt:lpstr>หนังสือส่ง</vt:lpstr>
      <vt:lpstr>JOHN DOE</vt:lpstr>
      <vt:lpstr>JOHN DOE</vt:lpstr>
      <vt:lpstr>JOHN DOE</vt:lpstr>
      <vt:lpstr>JOHN DOE</vt:lpstr>
      <vt:lpstr>JOHN DOE</vt:lpstr>
      <vt:lpstr>JOHN DOE</vt:lpstr>
      <vt:lpstr>02</vt:lpstr>
      <vt:lpstr>การตั้งค่าเลขหนังสือ</vt:lpstr>
      <vt:lpstr>การตั้งค่าเลขส่ง/เลขเวียน</vt:lpstr>
      <vt:lpstr>03</vt:lpstr>
      <vt:lpstr>JOHN DOE</vt:lpstr>
      <vt:lpstr>JOHN DOE</vt:lpstr>
      <vt:lpstr>JOHN DOE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ระบบสารบรรณ อิเล็กทรอนิกส์</dc:title>
  <cp:lastModifiedBy>14941</cp:lastModifiedBy>
  <cp:revision>46</cp:revision>
  <dcterms:modified xsi:type="dcterms:W3CDTF">2019-11-25T05:32:11Z</dcterms:modified>
</cp:coreProperties>
</file>